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3"/>
  </p:handoutMasterIdLst>
  <p:sldIdLst>
    <p:sldId id="258" r:id="rId2"/>
    <p:sldId id="262" r:id="rId3"/>
    <p:sldId id="264" r:id="rId4"/>
    <p:sldId id="265" r:id="rId5"/>
    <p:sldId id="267" r:id="rId6"/>
    <p:sldId id="263" r:id="rId7"/>
    <p:sldId id="268" r:id="rId8"/>
    <p:sldId id="270" r:id="rId9"/>
    <p:sldId id="266" r:id="rId10"/>
    <p:sldId id="269" r:id="rId11"/>
    <p:sldId id="261" r:id="rId1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 autoAdjust="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127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38"/>
    </p:cViewPr>
  </p:sorter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967" y="295904"/>
            <a:ext cx="8229600" cy="2355147"/>
          </a:xfrm>
        </p:spPr>
        <p:txBody>
          <a:bodyPr>
            <a:normAutofit/>
          </a:bodyPr>
          <a:lstStyle/>
          <a:p>
            <a:r>
              <a:rPr lang="en-US" dirty="0"/>
              <a:t>Understanding Community participation in cure studies: what scientists need to know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2B2D0-AEBF-413D-A2E0-D0319C86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260" y="2714846"/>
            <a:ext cx="4503479" cy="33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31" y="948069"/>
            <a:ext cx="8853376" cy="4961861"/>
          </a:xfrm>
        </p:spPr>
        <p:txBody>
          <a:bodyPr>
            <a:normAutofit fontScale="90000"/>
          </a:bodyPr>
          <a:lstStyle/>
          <a:p>
            <a:r>
              <a:rPr lang="en-US" dirty="0"/>
              <a:t>Next year we have the chance to lovingly save a million lives, a million points of loving light.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Yes its worth it!</a:t>
            </a:r>
            <a:br>
              <a:rPr lang="en-US" dirty="0"/>
            </a:br>
            <a:r>
              <a:rPr lang="en-US" dirty="0"/>
              <a:t>Yes love is worth it!</a:t>
            </a:r>
            <a:br>
              <a:rPr lang="en-US" dirty="0"/>
            </a:br>
            <a:r>
              <a:rPr lang="en-US" dirty="0"/>
              <a:t>Yes I will participate in a cure trial </a:t>
            </a:r>
            <a:br>
              <a:rPr lang="en-US" dirty="0"/>
            </a:br>
            <a:r>
              <a:rPr lang="en-US" dirty="0"/>
              <a:t>yes I choose to give love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2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288" y="427682"/>
            <a:ext cx="3257107" cy="3283724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everyone </a:t>
            </a:r>
            <a:br>
              <a:rPr lang="en-US" dirty="0"/>
            </a:br>
            <a:r>
              <a:rPr lang="en-US" dirty="0"/>
              <a:t>for being a part of loving health 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31E44-F46B-4700-B59F-77CBB223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1918" y="1047496"/>
            <a:ext cx="4628665" cy="3471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FBD0A-1D11-4B04-A0B2-91632F59D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08" t="40938" r="14341" b="19372"/>
          <a:stretch/>
        </p:blipFill>
        <p:spPr>
          <a:xfrm>
            <a:off x="6370674" y="5097578"/>
            <a:ext cx="1518684" cy="978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FCE5F-8E14-4723-A435-CFF7AD444C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86" t="31568" r="59846" b="45831"/>
          <a:stretch/>
        </p:blipFill>
        <p:spPr>
          <a:xfrm>
            <a:off x="6084481" y="3711406"/>
            <a:ext cx="2091070" cy="1162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34F92-5447-4338-B15F-50D4D1CF4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19" y="5495836"/>
            <a:ext cx="3186811" cy="574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F61EEF-A71C-494C-A834-C3E9FDD39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4243" y="5438951"/>
            <a:ext cx="907013" cy="6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475E3-4256-4DA3-8E0C-14E8F2539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4781"/>
            <a:ext cx="8229600" cy="52613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latin typeface="+mj-lt"/>
              </a:rPr>
              <a:t>I want to begin my presentation by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 thanking people living with HIV 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past, present and future 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who have generously shared their time, talent, experiences, and bodies for the purposes of research.</a:t>
            </a: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I acknowledge, appreciate, honor and respect 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your acts of love 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to &amp; for us</a:t>
            </a:r>
          </a:p>
        </p:txBody>
      </p:sp>
    </p:spTree>
    <p:extLst>
      <p:ext uri="{BB962C8B-B14F-4D97-AF65-F5344CB8AC3E}">
        <p14:creationId xmlns:p14="http://schemas.microsoft.com/office/powerpoint/2010/main" val="1569390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5A87-8CDF-4CAB-AC12-6846537A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75" y="216195"/>
            <a:ext cx="8229600" cy="1003006"/>
          </a:xfrm>
        </p:spPr>
        <p:txBody>
          <a:bodyPr/>
          <a:lstStyle/>
          <a:p>
            <a:r>
              <a:rPr lang="en-AU" dirty="0"/>
              <a:t>Our HIV journey is a love 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A602A-5937-4B83-8308-910ADBD02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35"/>
          <a:stretch/>
        </p:blipFill>
        <p:spPr>
          <a:xfrm>
            <a:off x="1438996" y="1370294"/>
            <a:ext cx="5216932" cy="4484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02777-1C16-4A7F-95FC-4BC4410D46A7}"/>
              </a:ext>
            </a:extLst>
          </p:cNvPr>
          <p:cNvSpPr txBox="1"/>
          <p:nvPr/>
        </p:nvSpPr>
        <p:spPr>
          <a:xfrm>
            <a:off x="3785191" y="5885217"/>
            <a:ext cx="5096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Pic source – Ken </a:t>
            </a:r>
            <a:r>
              <a:rPr lang="en-AU" sz="1000" dirty="0" err="1"/>
              <a:t>Crosswell</a:t>
            </a:r>
            <a:r>
              <a:rPr lang="en-AU" sz="1000" dirty="0"/>
              <a:t>, The lives of Stars </a:t>
            </a:r>
          </a:p>
        </p:txBody>
      </p:sp>
    </p:spTree>
    <p:extLst>
      <p:ext uri="{BB962C8B-B14F-4D97-AF65-F5344CB8AC3E}">
        <p14:creationId xmlns:p14="http://schemas.microsoft.com/office/powerpoint/2010/main" val="104409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C6A45-928E-4178-9A42-9912BF36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74"/>
          <a:stretch/>
        </p:blipFill>
        <p:spPr>
          <a:xfrm>
            <a:off x="887375" y="737190"/>
            <a:ext cx="5143500" cy="50150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5B56973-2B98-4FD0-9189-09E75282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972" y="1932449"/>
            <a:ext cx="2516373" cy="2482738"/>
          </a:xfrm>
        </p:spPr>
        <p:txBody>
          <a:bodyPr>
            <a:normAutofit fontScale="90000"/>
          </a:bodyPr>
          <a:lstStyle/>
          <a:p>
            <a:r>
              <a:rPr lang="en-AU" dirty="0"/>
              <a:t>The Love Cascade</a:t>
            </a:r>
            <a:br>
              <a:rPr lang="en-AU" dirty="0"/>
            </a:br>
            <a:r>
              <a:rPr lang="en-AU" dirty="0"/>
              <a:t>or</a:t>
            </a:r>
            <a:br>
              <a:rPr lang="en-AU" dirty="0"/>
            </a:br>
            <a:r>
              <a:rPr lang="en-AU" dirty="0"/>
              <a:t>The Love</a:t>
            </a:r>
            <a:br>
              <a:rPr lang="en-AU" dirty="0"/>
            </a:br>
            <a:r>
              <a:rPr lang="en-AU" dirty="0"/>
              <a:t>Care</a:t>
            </a:r>
            <a:br>
              <a:rPr lang="en-AU" dirty="0"/>
            </a:br>
            <a:r>
              <a:rPr lang="en-AU" dirty="0"/>
              <a:t>Continuum</a:t>
            </a:r>
          </a:p>
        </p:txBody>
      </p:sp>
    </p:spTree>
    <p:extLst>
      <p:ext uri="{BB962C8B-B14F-4D97-AF65-F5344CB8AC3E}">
        <p14:creationId xmlns:p14="http://schemas.microsoft.com/office/powerpoint/2010/main" val="3945749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5A87-8CDF-4CAB-AC12-6846537A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53" y="1013636"/>
            <a:ext cx="7322290" cy="4593266"/>
          </a:xfrm>
        </p:spPr>
        <p:txBody>
          <a:bodyPr>
            <a:normAutofit/>
          </a:bodyPr>
          <a:lstStyle/>
          <a:p>
            <a:r>
              <a:rPr lang="en-AU" dirty="0"/>
              <a:t>Choosing to love </a:t>
            </a:r>
            <a:br>
              <a:rPr lang="en-AU" dirty="0"/>
            </a:br>
            <a:br>
              <a:rPr lang="en-AU" dirty="0"/>
            </a:br>
            <a:r>
              <a:rPr lang="en-AU" dirty="0"/>
              <a:t>builds bridges</a:t>
            </a:r>
            <a:br>
              <a:rPr lang="en-AU" dirty="0"/>
            </a:br>
            <a:r>
              <a:rPr lang="en-AU" dirty="0"/>
              <a:t>breaks down barriers</a:t>
            </a:r>
            <a:br>
              <a:rPr lang="en-AU" dirty="0"/>
            </a:br>
            <a:r>
              <a:rPr lang="en-AU" dirty="0"/>
              <a:t>collaborates and gives</a:t>
            </a:r>
            <a:br>
              <a:rPr lang="en-AU" dirty="0"/>
            </a:br>
            <a:r>
              <a:rPr lang="en-AU" dirty="0"/>
              <a:t>joyfully co-creates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920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4529E-4619-4261-A94B-8204C7E7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53" y="274639"/>
            <a:ext cx="7329378" cy="1143000"/>
          </a:xfrm>
        </p:spPr>
        <p:txBody>
          <a:bodyPr/>
          <a:lstStyle/>
          <a:p>
            <a:r>
              <a:rPr lang="en-AU" dirty="0"/>
              <a:t>We are scientists with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85748-6BA0-4042-8577-65019565A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37" y="1676403"/>
            <a:ext cx="7878726" cy="3928729"/>
          </a:xfrm>
        </p:spPr>
        <p:txBody>
          <a:bodyPr>
            <a:normAutofit/>
          </a:bodyPr>
          <a:lstStyle/>
          <a:p>
            <a:r>
              <a:rPr lang="en-AU" dirty="0"/>
              <a:t>Since the beginning we have engaged in finding a cure</a:t>
            </a:r>
          </a:p>
          <a:p>
            <a:r>
              <a:rPr lang="en-AU" dirty="0"/>
              <a:t>Many of us live with and can handle uncertainty e.g. starting ARV, oral sex</a:t>
            </a:r>
          </a:p>
          <a:p>
            <a:r>
              <a:rPr lang="en-AU" dirty="0"/>
              <a:t>We trusted you with our lives thankyou we trust you, we trust, we trust, </a:t>
            </a:r>
          </a:p>
          <a:p>
            <a:r>
              <a:rPr lang="en-AU" dirty="0"/>
              <a:t>well actually we love you </a:t>
            </a:r>
            <a:r>
              <a:rPr lang="en-AU" dirty="0">
                <a:sym typeface="Wingdings" panose="05000000000000000000" pitchFamily="2" charset="2"/>
              </a:rPr>
              <a:t>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3456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4529E-4619-4261-A94B-8204C7E7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88" y="175401"/>
            <a:ext cx="7301024" cy="703556"/>
          </a:xfrm>
        </p:spPr>
        <p:txBody>
          <a:bodyPr/>
          <a:lstStyle/>
          <a:p>
            <a:r>
              <a:rPr lang="en-AU" dirty="0"/>
              <a:t>Loving to know &amp; trials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41A8D6E-F15B-49A1-A7AF-EF474983C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048587"/>
              </p:ext>
            </p:extLst>
          </p:nvPr>
        </p:nvGraphicFramePr>
        <p:xfrm>
          <a:off x="715926" y="1125004"/>
          <a:ext cx="7712148" cy="355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334">
                  <a:extLst>
                    <a:ext uri="{9D8B030D-6E8A-4147-A177-3AD203B41FA5}">
                      <a16:colId xmlns:a16="http://schemas.microsoft.com/office/drawing/2014/main" val="2078350806"/>
                    </a:ext>
                  </a:extLst>
                </a:gridCol>
                <a:gridCol w="1587797">
                  <a:extLst>
                    <a:ext uri="{9D8B030D-6E8A-4147-A177-3AD203B41FA5}">
                      <a16:colId xmlns:a16="http://schemas.microsoft.com/office/drawing/2014/main" val="2511525695"/>
                    </a:ext>
                  </a:extLst>
                </a:gridCol>
                <a:gridCol w="1878419">
                  <a:extLst>
                    <a:ext uri="{9D8B030D-6E8A-4147-A177-3AD203B41FA5}">
                      <a16:colId xmlns:a16="http://schemas.microsoft.com/office/drawing/2014/main" val="3499088215"/>
                    </a:ext>
                  </a:extLst>
                </a:gridCol>
                <a:gridCol w="2133598">
                  <a:extLst>
                    <a:ext uri="{9D8B030D-6E8A-4147-A177-3AD203B41FA5}">
                      <a16:colId xmlns:a16="http://schemas.microsoft.com/office/drawing/2014/main" val="1192315870"/>
                    </a:ext>
                  </a:extLst>
                </a:gridCol>
              </a:tblGrid>
              <a:tr h="851174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Risks &amp; Benefits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Global North</a:t>
                      </a:r>
                    </a:p>
                    <a:p>
                      <a:pPr algn="ctr"/>
                      <a:r>
                        <a:rPr lang="en-AU" sz="2000" dirty="0"/>
                        <a:t>Context?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Global South </a:t>
                      </a:r>
                    </a:p>
                    <a:p>
                      <a:pPr algn="ctr"/>
                      <a:r>
                        <a:rPr lang="en-AU" sz="2000" dirty="0"/>
                        <a:t>Context?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Each Participant</a:t>
                      </a:r>
                    </a:p>
                    <a:p>
                      <a:pPr algn="ctr"/>
                      <a:r>
                        <a:rPr lang="en-AU" sz="2000" dirty="0"/>
                        <a:t>Context?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060823"/>
                  </a:ext>
                </a:extLst>
              </a:tr>
              <a:tr h="928642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What I know is …..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Consent</a:t>
                      </a:r>
                    </a:p>
                    <a:p>
                      <a:pPr algn="ctr"/>
                      <a:r>
                        <a:rPr lang="en-AU" sz="2000" dirty="0"/>
                        <a:t>Monitor</a:t>
                      </a:r>
                    </a:p>
                    <a:p>
                      <a:pPr algn="ctr"/>
                      <a:r>
                        <a:rPr lang="en-AU" sz="2000" dirty="0"/>
                        <a:t>Respond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Consent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Monitor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Respond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‘’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300786"/>
                  </a:ext>
                </a:extLst>
              </a:tr>
              <a:tr h="851174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What I know </a:t>
                      </a:r>
                    </a:p>
                    <a:p>
                      <a:pPr algn="ctr"/>
                      <a:r>
                        <a:rPr lang="en-AU" sz="2000" dirty="0"/>
                        <a:t>I don’t know is…..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sz="2000" dirty="0"/>
                    </a:p>
                    <a:p>
                      <a:pPr algn="ctr"/>
                      <a:r>
                        <a:rPr lang="en-AU" sz="2000" dirty="0"/>
                        <a:t>‘’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‘’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‘’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2500052"/>
                  </a:ext>
                </a:extLst>
              </a:tr>
              <a:tr h="851174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Unknowns….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Optimise collaboration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Optimise collaboration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Optimise collaboration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1655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5837E0E-3822-43A5-878A-2581F3A08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6"/>
          <a:stretch/>
        </p:blipFill>
        <p:spPr>
          <a:xfrm>
            <a:off x="715926" y="4930413"/>
            <a:ext cx="1056167" cy="1181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1A9213-F2E3-4175-8291-7166AD8F5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81"/>
          <a:stretch/>
        </p:blipFill>
        <p:spPr>
          <a:xfrm>
            <a:off x="2101256" y="4930413"/>
            <a:ext cx="1038454" cy="1181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E48118-3D3B-4E36-8BC4-624236E809E3}"/>
              </a:ext>
            </a:extLst>
          </p:cNvPr>
          <p:cNvSpPr txBox="1"/>
          <p:nvPr/>
        </p:nvSpPr>
        <p:spPr>
          <a:xfrm>
            <a:off x="3934046" y="4930413"/>
            <a:ext cx="4494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Do good – when we know better we do better</a:t>
            </a:r>
          </a:p>
          <a:p>
            <a:r>
              <a:rPr lang="en-AU" dirty="0"/>
              <a:t>Do no harm – contain minimise</a:t>
            </a:r>
          </a:p>
          <a:p>
            <a:r>
              <a:rPr lang="en-AU" dirty="0"/>
              <a:t>Autonomy – informed consent</a:t>
            </a:r>
          </a:p>
          <a:p>
            <a:r>
              <a:rPr lang="en-AU" dirty="0"/>
              <a:t>Equity, Fairness – Inclusion  </a:t>
            </a:r>
          </a:p>
        </p:txBody>
      </p:sp>
    </p:spTree>
    <p:extLst>
      <p:ext uri="{BB962C8B-B14F-4D97-AF65-F5344CB8AC3E}">
        <p14:creationId xmlns:p14="http://schemas.microsoft.com/office/powerpoint/2010/main" val="306805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4529E-4619-4261-A94B-8204C7E7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9" y="287010"/>
            <a:ext cx="8229600" cy="818776"/>
          </a:xfrm>
        </p:spPr>
        <p:txBody>
          <a:bodyPr/>
          <a:lstStyle/>
          <a:p>
            <a:r>
              <a:rPr lang="en-AU" dirty="0"/>
              <a:t>Loving consideration –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85748-6BA0-4042-8577-65019565A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49" y="1153598"/>
            <a:ext cx="8350103" cy="5048727"/>
          </a:xfrm>
        </p:spPr>
        <p:txBody>
          <a:bodyPr>
            <a:noAutofit/>
          </a:bodyPr>
          <a:lstStyle/>
          <a:p>
            <a:r>
              <a:rPr lang="en-AU" sz="2400" dirty="0"/>
              <a:t>Protect our partners e.g. context matters, </a:t>
            </a:r>
            <a:r>
              <a:rPr lang="en-AU" sz="2400" dirty="0" err="1"/>
              <a:t>PrEP</a:t>
            </a:r>
            <a:r>
              <a:rPr lang="en-AU" sz="2400" dirty="0"/>
              <a:t>, a Rapid Home HIV Viral Test (trials TI, remission, u=u, nature of relationships, vaccine, min resistance)</a:t>
            </a:r>
          </a:p>
          <a:p>
            <a:r>
              <a:rPr lang="en-AU" sz="2400" dirty="0"/>
              <a:t>TI, are you ready to switch?  </a:t>
            </a:r>
          </a:p>
          <a:p>
            <a:r>
              <a:rPr lang="en-AU" sz="2400" dirty="0"/>
              <a:t>Global, ready to go, opt in, participant ready in research/trial data set, individual values, beliefs, context and willingness and politics. </a:t>
            </a:r>
          </a:p>
          <a:p>
            <a:r>
              <a:rPr lang="en-AU" sz="2400" dirty="0"/>
              <a:t>Honour role of participants with bios &amp; personal story</a:t>
            </a:r>
          </a:p>
          <a:p>
            <a:r>
              <a:rPr lang="en-AU" sz="2400" dirty="0"/>
              <a:t>Be at the table with you to design research/trials and protocols, GIPA &amp; MIPA</a:t>
            </a:r>
          </a:p>
          <a:p>
            <a:r>
              <a:rPr lang="en-AU" sz="2400" dirty="0"/>
              <a:t>Be your champion when you fail, HIV humbles everyone.</a:t>
            </a:r>
          </a:p>
          <a:p>
            <a:r>
              <a:rPr lang="en-AU" sz="2400" dirty="0"/>
              <a:t>Be with you to share our success</a:t>
            </a:r>
          </a:p>
        </p:txBody>
      </p:sp>
    </p:spTree>
    <p:extLst>
      <p:ext uri="{BB962C8B-B14F-4D97-AF65-F5344CB8AC3E}">
        <p14:creationId xmlns:p14="http://schemas.microsoft.com/office/powerpoint/2010/main" val="71551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5A87-8CDF-4CAB-AC12-6846537A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970"/>
            <a:ext cx="8229600" cy="2060944"/>
          </a:xfrm>
        </p:spPr>
        <p:txBody>
          <a:bodyPr>
            <a:normAutofit/>
          </a:bodyPr>
          <a:lstStyle/>
          <a:p>
            <a:r>
              <a:rPr lang="en-AU" sz="3100" dirty="0"/>
              <a:t>HIV, Ebola, ……?....?</a:t>
            </a:r>
            <a:br>
              <a:rPr lang="en-AU" sz="3100" dirty="0"/>
            </a:br>
            <a:br>
              <a:rPr lang="en-AU" sz="3100" dirty="0"/>
            </a:br>
            <a:r>
              <a:rPr lang="en-AU" sz="3100" dirty="0"/>
              <a:t>How does love choose to respond in that moment?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6ED810-AE85-4CE7-AEA5-703351A21D28}"/>
              </a:ext>
            </a:extLst>
          </p:cNvPr>
          <p:cNvSpPr/>
          <p:nvPr/>
        </p:nvSpPr>
        <p:spPr>
          <a:xfrm>
            <a:off x="888263" y="2887262"/>
            <a:ext cx="235112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100" b="1" dirty="0">
                <a:solidFill>
                  <a:srgbClr val="0099D2"/>
                </a:solidFill>
                <a:latin typeface="Raleway" panose="020B0503030101060003" pitchFamily="34" charset="0"/>
                <a:ea typeface="+mj-ea"/>
                <a:cs typeface="Arial" pitchFamily="34" charset="0"/>
              </a:rPr>
              <a:t>With loving health care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7C02A-0F61-4C0A-B7EB-EED7E71A91DE}"/>
              </a:ext>
            </a:extLst>
          </p:cNvPr>
          <p:cNvSpPr/>
          <p:nvPr/>
        </p:nvSpPr>
        <p:spPr>
          <a:xfrm>
            <a:off x="5295013" y="2617205"/>
            <a:ext cx="35689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0099D2"/>
                </a:solidFill>
                <a:latin typeface="Raleway" panose="020B0503030101060003" pitchFamily="34" charset="0"/>
                <a:ea typeface="+mj-ea"/>
                <a:cs typeface="Arial" pitchFamily="34" charset="0"/>
              </a:rPr>
              <a:t>consumption of health commodities for profit $ is </a:t>
            </a:r>
          </a:p>
          <a:p>
            <a:pPr algn="ctr"/>
            <a:r>
              <a:rPr lang="en-AU" sz="2800" b="1" dirty="0">
                <a:solidFill>
                  <a:srgbClr val="0099D2"/>
                </a:solidFill>
                <a:latin typeface="Raleway" panose="020B0503030101060003" pitchFamily="34" charset="0"/>
                <a:ea typeface="+mj-ea"/>
                <a:cs typeface="Arial" pitchFamily="34" charset="0"/>
              </a:rPr>
              <a:t>health care less</a:t>
            </a:r>
            <a:endParaRPr lang="en-AU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0DCC0-1576-405F-9806-CB7176F5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61" y="4215357"/>
            <a:ext cx="1782726" cy="1782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533B20-65AE-45EA-9D2F-57AF73DBA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657" y="4466243"/>
            <a:ext cx="2295966" cy="1531840"/>
          </a:xfrm>
          <a:prstGeom prst="rect">
            <a:avLst/>
          </a:prstGeom>
        </p:spPr>
      </p:pic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34B08C3-094E-4FE1-84E6-BD4ABB1F9E29}"/>
              </a:ext>
            </a:extLst>
          </p:cNvPr>
          <p:cNvSpPr/>
          <p:nvPr/>
        </p:nvSpPr>
        <p:spPr>
          <a:xfrm>
            <a:off x="3239386" y="4396050"/>
            <a:ext cx="2417133" cy="149564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662469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6350</TotalTime>
  <Words>386</Words>
  <Application>Microsoft Office PowerPoint</Application>
  <PresentationFormat>On-screen Show (4:3)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Raleway</vt:lpstr>
      <vt:lpstr>Roboto</vt:lpstr>
      <vt:lpstr>Wingdings</vt:lpstr>
      <vt:lpstr>AIDS 2016_Template</vt:lpstr>
      <vt:lpstr>Understanding Community participation in cure studies: what scientists need to know </vt:lpstr>
      <vt:lpstr>PowerPoint Presentation</vt:lpstr>
      <vt:lpstr>Our HIV journey is a love story</vt:lpstr>
      <vt:lpstr>The Love Cascade or The Love Care Continuum</vt:lpstr>
      <vt:lpstr>Choosing to love   builds bridges breaks down barriers collaborates and gives joyfully co-creates </vt:lpstr>
      <vt:lpstr>We are scientists with you!</vt:lpstr>
      <vt:lpstr>Loving to know &amp; trials</vt:lpstr>
      <vt:lpstr>Loving consideration – next steps</vt:lpstr>
      <vt:lpstr>HIV, Ebola, ……?....?  How does love choose to respond in that moment?</vt:lpstr>
      <vt:lpstr>Next year we have the chance to lovingly save a million lives, a million points of loving light.   Yes its worth it! Yes love is worth it! Yes I will participate in a cure trial  yes I choose to give love </vt:lpstr>
      <vt:lpstr>Thank everyone  for being a part of loving health care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Cipriano Martinez</cp:lastModifiedBy>
  <cp:revision>68</cp:revision>
  <cp:lastPrinted>2017-01-16T15:31:13Z</cp:lastPrinted>
  <dcterms:created xsi:type="dcterms:W3CDTF">2017-01-13T09:09:35Z</dcterms:created>
  <dcterms:modified xsi:type="dcterms:W3CDTF">2018-07-24T13:04:00Z</dcterms:modified>
</cp:coreProperties>
</file>